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4"/>
  </p:notesMasterIdLst>
  <p:sldIdLst>
    <p:sldId id="257" r:id="rId3"/>
    <p:sldId id="258" r:id="rId4"/>
    <p:sldId id="261" r:id="rId5"/>
    <p:sldId id="259" r:id="rId6"/>
    <p:sldId id="262" r:id="rId7"/>
    <p:sldId id="263" r:id="rId8"/>
    <p:sldId id="264" r:id="rId9"/>
    <p:sldId id="265" r:id="rId10"/>
    <p:sldId id="267" r:id="rId11"/>
    <p:sldId id="268" r:id="rId12"/>
    <p:sldId id="269" r:id="rId13"/>
  </p:sldIdLst>
  <p:sldSz cx="12192000" cy="6858000"/>
  <p:notesSz cx="6858000" cy="9144000"/>
  <p:custDataLst>
    <p:tags r:id="rId18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5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9D9D9"/>
    <a:srgbClr val="FFFFFF"/>
    <a:srgbClr val="DCDCDC"/>
    <a:srgbClr val="F0F0F0"/>
    <a:srgbClr val="E6E6E6"/>
    <a:srgbClr val="C8C8C8"/>
    <a:srgbClr val="FAFAFA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>
      <p:cViewPr varScale="1">
        <p:scale>
          <a:sx n="99" d="100"/>
          <a:sy n="99" d="100"/>
        </p:scale>
        <p:origin x="84" y="582"/>
      </p:cViewPr>
      <p:guideLst>
        <p:guide orient="horz" pos="2135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8" Type="http://schemas.openxmlformats.org/officeDocument/2006/relationships/tags" Target="tags/tag64.xml"/><Relationship Id="rId17" Type="http://schemas.openxmlformats.org/officeDocument/2006/relationships/tableStyles" Target="tableStyles.xml"/><Relationship Id="rId16" Type="http://schemas.openxmlformats.org/officeDocument/2006/relationships/viewProps" Target="viewProps.xml"/><Relationship Id="rId15" Type="http://schemas.openxmlformats.org/officeDocument/2006/relationships/presProps" Target="presProps.xml"/><Relationship Id="rId14" Type="http://schemas.openxmlformats.org/officeDocument/2006/relationships/notesMaster" Target="notesMasters/notesMaster1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  <a:endParaRPr>
              <a:sym typeface="+mn-ea"/>
            </a:endParaRP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标题，文本与内容">
    <p:bg>
      <p:bgPr>
        <a:solidFill>
          <a:srgbClr val="0033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  <a:p>
            <a:pPr lvl="1"/>
            <a:r>
              <a:rPr lang="zh-CN" altLang="en-US" noProof="1" smtClean="0"/>
              <a:t>第二级</a:t>
            </a:r>
            <a:endParaRPr lang="zh-CN" altLang="en-US" noProof="1" smtClean="0"/>
          </a:p>
          <a:p>
            <a:pPr lvl="2"/>
            <a:r>
              <a:rPr lang="zh-CN" altLang="en-US" noProof="1" smtClean="0"/>
              <a:t>第三级</a:t>
            </a:r>
            <a:endParaRPr lang="zh-CN" altLang="en-US" noProof="1" smtClean="0"/>
          </a:p>
          <a:p>
            <a:pPr lvl="3"/>
            <a:r>
              <a:rPr lang="zh-CN" altLang="en-US" noProof="1" smtClean="0"/>
              <a:t>第四级</a:t>
            </a:r>
            <a:endParaRPr lang="zh-CN" altLang="en-US" noProof="1" smtClean="0"/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  <a:p>
            <a:pPr lvl="1"/>
            <a:r>
              <a:rPr lang="zh-CN" altLang="en-US" noProof="1" smtClean="0"/>
              <a:t>第二级</a:t>
            </a:r>
            <a:endParaRPr lang="zh-CN" altLang="en-US" noProof="1" smtClean="0"/>
          </a:p>
          <a:p>
            <a:pPr lvl="2"/>
            <a:r>
              <a:rPr lang="zh-CN" altLang="en-US" noProof="1" smtClean="0"/>
              <a:t>第三级</a:t>
            </a:r>
            <a:endParaRPr lang="zh-CN" altLang="en-US" noProof="1" smtClean="0"/>
          </a:p>
          <a:p>
            <a:pPr lvl="3"/>
            <a:r>
              <a:rPr lang="zh-CN" altLang="en-US" noProof="1" smtClean="0"/>
              <a:t>第四级</a:t>
            </a:r>
            <a:endParaRPr lang="zh-CN" altLang="en-US" noProof="1" smtClean="0"/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9" name="Rectangle 4"/>
          <p:cNvSpPr>
            <a:spLocks noGrp="1" noChangeArrowheads="1"/>
          </p:cNvSpPr>
          <p:nvPr>
            <p:ph type="dt" sz="half" idx="1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p>
            <a:pPr algn="r">
              <a:spcBef>
                <a:spcPct val="0"/>
              </a:spcBef>
            </a:pPr>
            <a:fld id="{9A0DB2DC-4C9A-4742-B13C-FB6460FD3503}" type="slidenum">
              <a:rPr lang="en-US" altLang="zh-CN" dirty="0"/>
            </a:fld>
            <a:endParaRPr lang="en-US" altLang="zh-CN" dirty="0"/>
          </a:p>
        </p:txBody>
      </p:sp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  <a:endParaRPr>
              <a:sym typeface="+mn-ea"/>
            </a:endParaRP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330" y="1555115"/>
            <a:ext cx="5233035" cy="4608195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dirty="0">
                <a:sym typeface="+mn-ea"/>
              </a:rPr>
              <a:t>单击此处编辑标题</a:t>
            </a:r>
            <a:endParaRPr dirty="0"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9" Type="http://schemas.openxmlformats.org/officeDocument/2006/relationships/theme" Target="../theme/theme1.xml"/><Relationship Id="rId18" Type="http://schemas.openxmlformats.org/officeDocument/2006/relationships/tags" Target="../tags/tag62.xml"/><Relationship Id="rId17" Type="http://schemas.openxmlformats.org/officeDocument/2006/relationships/tags" Target="../tags/tag61.xml"/><Relationship Id="rId16" Type="http://schemas.openxmlformats.org/officeDocument/2006/relationships/tags" Target="../tags/tag60.xml"/><Relationship Id="rId15" Type="http://schemas.openxmlformats.org/officeDocument/2006/relationships/tags" Target="../tags/tag59.xml"/><Relationship Id="rId14" Type="http://schemas.openxmlformats.org/officeDocument/2006/relationships/tags" Target="../tags/tag58.xml"/><Relationship Id="rId13" Type="http://schemas.openxmlformats.org/officeDocument/2006/relationships/tags" Target="../tags/tag57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9D9D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8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.jpeg"/><Relationship Id="rId1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6.jpeg"/><Relationship Id="rId1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tags" Target="../tags/tag63.xml"/><Relationship Id="rId3" Type="http://schemas.microsoft.com/office/2007/relationships/media" Target="file:///C:\Users\rony\Desktop\&#30002;&#37240;&#38041;&#27969;&#21160;&#24615;_01.mp4" TargetMode="External"/><Relationship Id="rId2" Type="http://schemas.openxmlformats.org/officeDocument/2006/relationships/video" Target="file:///C:\Users\rony\Desktop\&#30002;&#37240;&#38041;&#27969;&#21160;&#24615;_01.mp4" TargetMode="External"/><Relationship Id="rId1" Type="http://schemas.openxmlformats.org/officeDocument/2006/relationships/hyperlink" Target="https://youtu.be/1n-ac31Er6g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5.jpeg"/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7410" name="文本占位符 342017"/>
          <p:cNvSpPr>
            <a:spLocks noGrp="1"/>
          </p:cNvSpPr>
          <p:nvPr>
            <p:ph type="body" idx="4294967295"/>
          </p:nvPr>
        </p:nvSpPr>
        <p:spPr>
          <a:xfrm>
            <a:off x="2426970" y="262890"/>
            <a:ext cx="7743190" cy="1597660"/>
          </a:xfrm>
        </p:spPr>
        <p:txBody>
          <a:bodyPr vert="horz" wrap="square" lIns="91440" tIns="45720" rIns="91440" bIns="45720" anchor="t" anchorCtr="0">
            <a:normAutofit fontScale="80000"/>
          </a:bodyPr>
          <a:p>
            <a:pPr algn="ctr" eaLnBrk="1">
              <a:lnSpc>
                <a:spcPct val="90000"/>
              </a:lnSpc>
              <a:spcBef>
                <a:spcPts val="900"/>
              </a:spcBef>
              <a:buNone/>
            </a:pPr>
            <a:r>
              <a:rPr lang="ko-KR" altLang="en-US" sz="4000" b="1" dirty="0">
                <a:solidFill>
                  <a:srgbClr val="0000FF"/>
                </a:solidFill>
              </a:rPr>
              <a:t> </a:t>
            </a:r>
            <a:r>
              <a:rPr lang="en-US" altLang="zh-CN" sz="4000" b="1" dirty="0">
                <a:solidFill>
                  <a:srgbClr val="0000FF"/>
                </a:solidFill>
              </a:rPr>
              <a:t> Calcium Formate </a:t>
            </a:r>
            <a:endParaRPr lang="en-US" altLang="zh-CN" sz="4000" b="1" dirty="0">
              <a:solidFill>
                <a:srgbClr val="0000FF"/>
              </a:solidFill>
            </a:endParaRPr>
          </a:p>
          <a:p>
            <a:pPr algn="ctr" eaLnBrk="1">
              <a:lnSpc>
                <a:spcPct val="90000"/>
              </a:lnSpc>
              <a:spcBef>
                <a:spcPts val="900"/>
              </a:spcBef>
              <a:buNone/>
            </a:pPr>
            <a:r>
              <a:rPr lang="en-US" altLang="zh-CN" sz="4000" b="1" dirty="0">
                <a:solidFill>
                  <a:srgbClr val="0000FF"/>
                </a:solidFill>
              </a:rPr>
              <a:t>Feed Additive</a:t>
            </a:r>
            <a:endParaRPr lang="zh-CN" altLang="ko-KR" sz="3600" b="1" dirty="0">
              <a:solidFill>
                <a:srgbClr val="0000FF"/>
              </a:solidFill>
              <a:sym typeface="+mn-ea"/>
            </a:endParaRPr>
          </a:p>
          <a:p>
            <a:pPr eaLnBrk="1">
              <a:lnSpc>
                <a:spcPct val="90000"/>
              </a:lnSpc>
              <a:spcBef>
                <a:spcPts val="900"/>
              </a:spcBef>
              <a:buNone/>
            </a:pPr>
            <a:endParaRPr lang="zh-CN" altLang="en-US" sz="3600" b="1" dirty="0">
              <a:solidFill>
                <a:srgbClr val="0000FF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eaLnBrk="1">
              <a:lnSpc>
                <a:spcPct val="90000"/>
              </a:lnSpc>
              <a:spcBef>
                <a:spcPts val="900"/>
              </a:spcBef>
              <a:buNone/>
            </a:pPr>
            <a:endParaRPr lang="ko-KR" altLang="en-US" sz="3600" b="1" dirty="0">
              <a:solidFill>
                <a:srgbClr val="000000"/>
              </a:solidFill>
              <a:ea typeface="Arial" panose="020B0604020202020204" pitchFamily="34" charset="0"/>
            </a:endParaRPr>
          </a:p>
        </p:txBody>
      </p:sp>
      <p:sp>
        <p:nvSpPr>
          <p:cNvPr id="17411" name="矩形 342019"/>
          <p:cNvSpPr/>
          <p:nvPr/>
        </p:nvSpPr>
        <p:spPr>
          <a:xfrm>
            <a:off x="3571875" y="4849813"/>
            <a:ext cx="5210175" cy="1855787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marL="342900" indent="-342900" algn="ctr" eaLnBrk="0" hangingPunct="0">
              <a:spcBef>
                <a:spcPct val="20000"/>
              </a:spcBef>
            </a:pPr>
            <a:endParaRPr lang="en-US" altLang="zh-CN" sz="2000" b="1" dirty="0">
              <a:latin typeface="Arial" panose="020B0604020202020204" pitchFamily="34" charset="0"/>
            </a:endParaRPr>
          </a:p>
          <a:p>
            <a:pPr marL="342900" indent="-342900" algn="ctr" eaLnBrk="0" hangingPunct="0">
              <a:spcBef>
                <a:spcPct val="20000"/>
              </a:spcBef>
            </a:pPr>
            <a:r>
              <a:rPr lang="en-US" altLang="zh-CN" sz="2000" b="1" dirty="0">
                <a:latin typeface="Arial" panose="020B0604020202020204" pitchFamily="34" charset="0"/>
              </a:rPr>
              <a:t>SIDLEY CHEMICAL CO.,LTD</a:t>
            </a:r>
            <a:endParaRPr lang="en-US" altLang="zh-CN" sz="2000" b="1" dirty="0">
              <a:latin typeface="Arial" panose="020B0604020202020204" pitchFamily="34" charset="0"/>
            </a:endParaRPr>
          </a:p>
          <a:p>
            <a:pPr marL="342900" indent="-342900" algn="ctr" eaLnBrk="0" hangingPunct="0">
              <a:spcBef>
                <a:spcPct val="20000"/>
              </a:spcBef>
            </a:pPr>
            <a:r>
              <a:rPr lang="en-US" altLang="zh-CN" sz="2000" b="1" dirty="0">
                <a:latin typeface="Arial" panose="020B0604020202020204" pitchFamily="34" charset="0"/>
              </a:rPr>
              <a:t>Sales@sidleychem.com</a:t>
            </a:r>
            <a:endParaRPr lang="zh-CN" altLang="en-US" sz="2000" b="1" dirty="0">
              <a:latin typeface="Arial" panose="020B0604020202020204" pitchFamily="34" charset="0"/>
            </a:endParaRPr>
          </a:p>
          <a:p>
            <a:pPr marL="342900" indent="-342900" algn="ctr" eaLnBrk="0" hangingPunct="0">
              <a:spcBef>
                <a:spcPct val="20000"/>
              </a:spcBef>
            </a:pPr>
            <a:r>
              <a:rPr lang="en-US" altLang="zh-CN" sz="2000" b="1" dirty="0">
                <a:latin typeface="Arial" panose="020B0604020202020204" pitchFamily="34" charset="0"/>
              </a:rPr>
              <a:t>www.</a:t>
            </a:r>
            <a:r>
              <a:rPr lang="en-US" altLang="zh-CN" sz="2000" b="1" dirty="0">
                <a:latin typeface="Arial" panose="020B0604020202020204" pitchFamily="34" charset="0"/>
                <a:sym typeface="+mn-ea"/>
              </a:rPr>
              <a:t>sidleychem</a:t>
            </a:r>
            <a:r>
              <a:rPr lang="en-US" altLang="zh-CN" sz="2000" b="1" dirty="0">
                <a:latin typeface="Arial" panose="020B0604020202020204" pitchFamily="34" charset="0"/>
              </a:rPr>
              <a:t>.com/product/calcium-formate/ </a:t>
            </a:r>
            <a:endParaRPr lang="en-US" altLang="zh-CN" sz="2000" b="1" dirty="0">
              <a:latin typeface="Arial" panose="020B0604020202020204" pitchFamily="34" charset="0"/>
            </a:endParaRPr>
          </a:p>
        </p:txBody>
      </p:sp>
      <p:pic>
        <p:nvPicPr>
          <p:cNvPr id="17412" name="图片 342020" descr="C:\Users\rony\Desktop\馥源甲酸钙网站\CAFO.jpgCAFO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3654108" y="1775778"/>
            <a:ext cx="5045075" cy="317182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p>
            <a:r>
              <a:rPr lang="zh-CN" altLang="en-US">
                <a:sym typeface="+mn-ea"/>
              </a:rPr>
              <a:t>Calcium formate as a new feed additive.</a:t>
            </a:r>
            <a:br>
              <a:rPr lang="zh-CN" altLang="en-US"/>
            </a:b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p>
            <a:endParaRPr lang="zh-CN" altLang="en-US"/>
          </a:p>
          <a:p>
            <a:r>
              <a:rPr lang="zh-CN" altLang="en-US"/>
              <a:t>1. </a:t>
            </a:r>
            <a:r>
              <a:rPr lang="zh-CN" altLang="en-US">
                <a:solidFill>
                  <a:schemeClr val="tx1"/>
                </a:solidFill>
              </a:rPr>
              <a:t>Adding Calcium formate as a feed additive for piglets can promote the appetite of piglets and reduce the rate of diarrhea.</a:t>
            </a:r>
            <a:endParaRPr lang="zh-CN" altLang="en-US">
              <a:solidFill>
                <a:schemeClr val="tx1"/>
              </a:solidFill>
            </a:endParaRPr>
          </a:p>
          <a:p>
            <a:endParaRPr lang="zh-CN" altLang="en-US">
              <a:solidFill>
                <a:schemeClr val="tx1"/>
              </a:solidFill>
            </a:endParaRPr>
          </a:p>
          <a:p>
            <a:r>
              <a:rPr lang="zh-CN" altLang="en-US">
                <a:solidFill>
                  <a:schemeClr val="tx1"/>
                </a:solidFill>
              </a:rPr>
              <a:t>2. The growth rate of the piglets can be increased by more than 12% and the feed conversion rate by 4% with dosage of 1.5% of calcium formate into the feed in the first few weeks after weaning of the piglets.</a:t>
            </a:r>
            <a:endParaRPr lang="zh-CN" altLang="en-US">
              <a:solidFill>
                <a:schemeClr val="tx1"/>
              </a:solidFill>
            </a:endParaRPr>
          </a:p>
          <a:p>
            <a:endParaRPr lang="zh-CN" altLang="en-US">
              <a:solidFill>
                <a:schemeClr val="tx1"/>
              </a:solidFill>
            </a:endParaRPr>
          </a:p>
          <a:p>
            <a:r>
              <a:rPr lang="zh-CN" altLang="en-US">
                <a:solidFill>
                  <a:schemeClr val="tx1"/>
                </a:solidFill>
              </a:rPr>
              <a:t>3. It can be used as an acidic antifungal agent for various livestock feeds, and can prevent diarrhea, disease, and help digestion and absorption.</a:t>
            </a:r>
            <a:endParaRPr lang="zh-CN" altLang="en-US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p>
            <a:r>
              <a:rPr lang="en-US" altLang="zh-CN"/>
              <a:t> </a:t>
            </a:r>
            <a:endParaRPr lang="en-US" altLang="zh-CN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p>
            <a:r>
              <a:rPr lang="en-US" altLang="zh-CN">
                <a:sym typeface="+mn-ea"/>
              </a:rPr>
              <a:t>SIDLEY CHEMICAL CO.,LTD</a:t>
            </a:r>
            <a:endParaRPr lang="en-US" altLang="zh-CN">
              <a:sym typeface="+mn-ea"/>
            </a:endParaRPr>
          </a:p>
          <a:p>
            <a:r>
              <a:rPr lang="en-US" altLang="zh-CN">
                <a:sym typeface="+mn-ea"/>
              </a:rPr>
              <a:t>+86 539 7576660</a:t>
            </a:r>
            <a:endParaRPr lang="en-US" altLang="zh-CN">
              <a:sym typeface="+mn-ea"/>
            </a:endParaRPr>
          </a:p>
          <a:p>
            <a:r>
              <a:rPr lang="en-US" altLang="zh-CN"/>
              <a:t>SALES@SIDLEYCHEM.COM</a:t>
            </a:r>
            <a:endParaRPr lang="en-US" altLang="zh-CN"/>
          </a:p>
        </p:txBody>
      </p:sp>
      <p:pic>
        <p:nvPicPr>
          <p:cNvPr id="4" name="图片 3" descr="SC-绿色-01(1)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612005" y="628650"/>
            <a:ext cx="3138805" cy="2436495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8434" name="文本占位符 17409"/>
          <p:cNvSpPr>
            <a:spLocks noGrp="1"/>
          </p:cNvSpPr>
          <p:nvPr>
            <p:ph idx="1"/>
          </p:nvPr>
        </p:nvSpPr>
        <p:spPr>
          <a:xfrm>
            <a:off x="1589088" y="914400"/>
            <a:ext cx="8535987" cy="2876550"/>
          </a:xfrm>
        </p:spPr>
        <p:txBody>
          <a:bodyPr vert="horz" wrap="square" lIns="91440" tIns="45720" rIns="91440" bIns="45720" anchor="t" anchorCtr="0">
            <a:normAutofit/>
          </a:bodyPr>
          <a:p>
            <a:pPr>
              <a:lnSpc>
                <a:spcPct val="80000"/>
              </a:lnSpc>
              <a:buNone/>
            </a:pPr>
            <a:r>
              <a:rPr lang="en-US" altLang="zh-CN" b="1" dirty="0">
                <a:solidFill>
                  <a:srgbClr val="FF33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Company</a:t>
            </a:r>
            <a:endParaRPr lang="zh-CN" altLang="en-US" dirty="0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spcBef>
                <a:spcPct val="0"/>
              </a:spcBef>
              <a:buNone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   </a:t>
            </a:r>
            <a:r>
              <a:rPr dirty="0">
                <a:latin typeface="+mj-lt"/>
                <a:ea typeface="微软雅黑" panose="020B0503020204020204" pitchFamily="34" charset="-122"/>
                <a:cs typeface="+mj-lt"/>
              </a:rPr>
              <a:t>Sidley Chemical production capacity is 30,000 tons. We acquired ISO9001, REACH &amp; FAMI-QS certification for calcium formate in 2021. </a:t>
            </a:r>
            <a:r>
              <a:rPr lang="zh-CN" altLang="en-US" dirty="0">
                <a:latin typeface="+mj-lt"/>
                <a:ea typeface="微软雅黑" panose="020B0503020204020204" pitchFamily="34" charset="-122"/>
                <a:cs typeface="+mj-lt"/>
              </a:rPr>
              <a:t> </a:t>
            </a:r>
            <a:endParaRPr lang="zh-CN" altLang="en-US" dirty="0">
              <a:latin typeface="+mj-lt"/>
              <a:ea typeface="微软雅黑" panose="020B0503020204020204" pitchFamily="34" charset="-122"/>
              <a:cs typeface="+mj-lt"/>
            </a:endParaRPr>
          </a:p>
        </p:txBody>
      </p:sp>
      <p:pic>
        <p:nvPicPr>
          <p:cNvPr id="18435" name="图片 17413" descr="C:\Users\rony\Desktop\馥源甲酸钙网站\甲酸钙工厂照片\10.jpg10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1933416" y="3541713"/>
            <a:ext cx="4046855" cy="303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36" name="图片 4104" descr="C:\Users\rony\Desktop\馥源甲酸钙网站\甲酸钙工厂照片\logo.jpglogo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134100" y="3965734"/>
            <a:ext cx="4400550" cy="220472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5" name="图片 4" descr="甲酸钙生产流程图_00_副本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98880" y="0"/>
            <a:ext cx="9908540" cy="726059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9458" name="文本占位符 114689"/>
          <p:cNvSpPr>
            <a:spLocks noGrp="1"/>
          </p:cNvSpPr>
          <p:nvPr>
            <p:ph idx="1"/>
          </p:nvPr>
        </p:nvSpPr>
        <p:spPr>
          <a:xfrm>
            <a:off x="2789555" y="1056005"/>
            <a:ext cx="3147060" cy="1004570"/>
          </a:xfrm>
        </p:spPr>
        <p:txBody>
          <a:bodyPr vert="horz" wrap="square" lIns="91440" tIns="45720" rIns="91440" bIns="45720" anchor="t" anchorCtr="0">
            <a:normAutofit fontScale="80000"/>
          </a:bodyPr>
          <a:p>
            <a:pPr>
              <a:buNone/>
            </a:pPr>
            <a:r>
              <a:rPr lang="en-US" altLang="zh-CN" sz="3600" dirty="0">
                <a:ea typeface="黑体" panose="02010609060101010101" pitchFamily="49" charset="-122"/>
              </a:rPr>
              <a:t>Product Feature</a:t>
            </a:r>
            <a:endParaRPr lang="en-US" altLang="zh-CN" sz="3600" dirty="0">
              <a:ea typeface="黑体" panose="02010609060101010101" pitchFamily="49" charset="-122"/>
            </a:endParaRPr>
          </a:p>
        </p:txBody>
      </p:sp>
      <p:sp>
        <p:nvSpPr>
          <p:cNvPr id="19459" name="矩形 114690"/>
          <p:cNvSpPr/>
          <p:nvPr/>
        </p:nvSpPr>
        <p:spPr>
          <a:xfrm>
            <a:off x="2151380" y="2313305"/>
            <a:ext cx="4265930" cy="2604770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marL="342900" indent="-342900" hangingPunct="0">
              <a:lnSpc>
                <a:spcPct val="120000"/>
              </a:lnSpc>
              <a:spcBef>
                <a:spcPts val="500"/>
              </a:spcBef>
            </a:pPr>
            <a:r>
              <a:rPr lang="ko-KR" altLang="en-US" sz="2400" dirty="0">
                <a:solidFill>
                  <a:srgbClr val="00999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1、High purity</a:t>
            </a:r>
            <a:r>
              <a:rPr lang="en-US" altLang="ko-KR" sz="2400" dirty="0">
                <a:solidFill>
                  <a:srgbClr val="00999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(SGS</a:t>
            </a:r>
            <a:r>
              <a:rPr lang="zh-CN" altLang="en-US" sz="2400" dirty="0">
                <a:solidFill>
                  <a:srgbClr val="00999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  <a:endParaRPr lang="ko-KR" altLang="en-US" sz="2400" dirty="0">
              <a:solidFill>
                <a:srgbClr val="009999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 hangingPunct="0">
              <a:lnSpc>
                <a:spcPct val="120000"/>
              </a:lnSpc>
              <a:spcBef>
                <a:spcPts val="500"/>
              </a:spcBef>
            </a:pPr>
            <a:r>
              <a:rPr lang="ko-KR" altLang="en-US" sz="2400" dirty="0">
                <a:solidFill>
                  <a:srgbClr val="00999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2、</a:t>
            </a:r>
            <a:r>
              <a:rPr lang="ko-KR" altLang="en-US" sz="2400" dirty="0">
                <a:solidFill>
                  <a:srgbClr val="009999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Good fluidity</a:t>
            </a:r>
            <a:endParaRPr lang="ko-KR" altLang="en-US" sz="2400" dirty="0">
              <a:solidFill>
                <a:srgbClr val="009999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 hangingPunct="0">
              <a:lnSpc>
                <a:spcPct val="120000"/>
              </a:lnSpc>
              <a:spcBef>
                <a:spcPts val="500"/>
              </a:spcBef>
            </a:pPr>
            <a:r>
              <a:rPr lang="ko-KR" altLang="en-US" sz="2400" dirty="0">
                <a:solidFill>
                  <a:srgbClr val="00999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3、</a:t>
            </a:r>
            <a:r>
              <a:rPr lang="ko-KR" altLang="en-US" sz="2400" dirty="0">
                <a:solidFill>
                  <a:srgbClr val="009999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Large crystal</a:t>
            </a:r>
            <a:endParaRPr lang="ko-KR" altLang="en-US" sz="2400" dirty="0">
              <a:solidFill>
                <a:srgbClr val="009999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 hangingPunct="0">
              <a:lnSpc>
                <a:spcPct val="120000"/>
              </a:lnSpc>
              <a:spcBef>
                <a:spcPts val="500"/>
              </a:spcBef>
            </a:pPr>
            <a:endParaRPr lang="ko-KR" altLang="en-US" sz="2400" dirty="0">
              <a:solidFill>
                <a:srgbClr val="009999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 marL="342900" indent="-342900" algn="ctr" hangingPunct="0">
              <a:spcBef>
                <a:spcPts val="500"/>
              </a:spcBef>
            </a:pPr>
            <a:endParaRPr lang="ko-KR" altLang="en-US" sz="2400" dirty="0">
              <a:solidFill>
                <a:srgbClr val="009999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pic>
        <p:nvPicPr>
          <p:cNvPr id="19460" name="图片 114691" descr="C:\Users\rony\Desktop\馥源甲酸钙网站\甲酸钙工厂照片\16.jpg16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6833236" y="1314450"/>
            <a:ext cx="3329305" cy="24971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461" name="图片 114692" descr="C:\Users\rony\Desktop\馥源甲酸钙网站\甲酸钙工厂照片\7.jpg7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717983" y="3981450"/>
            <a:ext cx="3559810" cy="26701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 altLang="zh-CN"/>
              <a:t>SGS test report</a:t>
            </a:r>
            <a:endParaRPr lang="en-US" altLang="zh-CN"/>
          </a:p>
        </p:txBody>
      </p:sp>
      <p:pic>
        <p:nvPicPr>
          <p:cNvPr id="4" name="内容占位符 3" descr="SGS-CAFO_01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806575" y="1313815"/>
            <a:ext cx="8165465" cy="7569835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p>
            <a:r>
              <a:rPr lang="zh-CN" altLang="en-US"/>
              <a:t>Good fluidity</a:t>
            </a:r>
            <a:r>
              <a:rPr lang="en-US" altLang="zh-CN"/>
              <a:t>- </a:t>
            </a:r>
            <a:r>
              <a:rPr lang="en-US" altLang="zh-CN">
                <a:hlinkClick r:id="rId1" tooltip="" action="ppaction://hlinkfile"/>
              </a:rPr>
              <a:t>https://youtu.be/1n-ac31Er6g</a:t>
            </a:r>
            <a:r>
              <a:rPr lang="en-US" altLang="zh-CN"/>
              <a:t> </a:t>
            </a:r>
            <a:endParaRPr lang="en-US" altLang="zh-CN"/>
          </a:p>
        </p:txBody>
      </p:sp>
      <p:pic>
        <p:nvPicPr>
          <p:cNvPr id="4" name="甲酸钙流动性_01">
            <a:hlinkClick r:id="" action="ppaction://media"/>
          </p:cNvPr>
          <p:cNvPicPr/>
          <p:nvPr>
            <p:ph idx="1"/>
            <a:videoFile r:link="rId2"/>
            <p:extLst>
              <p:ext uri="{DAA4B4D4-6D71-4841-9C94-3DE7FCFB9230}">
                <p14:media xmlns:p14="http://schemas.microsoft.com/office/powerpoint/2010/main" r:link="rId3"/>
              </p:ext>
            </p:extLst>
            <p:custDataLst>
              <p:tags r:id="rId4"/>
            </p:custDataLst>
          </p:nvPr>
        </p:nvPicPr>
        <p:blipFill>
          <a:blip r:embed="rId5"/>
          <a:srcRect/>
          <a:stretch>
            <a:fillRect/>
          </a:stretch>
        </p:blipFill>
        <p:spPr>
          <a:xfrm>
            <a:off x="934865" y="1490400"/>
            <a:ext cx="10058400" cy="56578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p>
            <a:r>
              <a:rPr lang="en-US" altLang="zh-CN"/>
              <a:t>Size test:50g Residue on sieve 60mesh</a:t>
            </a:r>
            <a:r>
              <a:rPr lang="zh-CN" altLang="en-US"/>
              <a:t>，</a:t>
            </a:r>
            <a:r>
              <a:rPr lang="en-US" altLang="zh-CN"/>
              <a:t> 21.68%</a:t>
            </a:r>
            <a:endParaRPr lang="en-US" altLang="zh-CN"/>
          </a:p>
        </p:txBody>
      </p:sp>
      <p:pic>
        <p:nvPicPr>
          <p:cNvPr id="4" name="内容占位符 3" descr="DSC00596_副本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899795" y="1373505"/>
            <a:ext cx="10071735" cy="566547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p>
            <a:r>
              <a:rPr lang="en-US" altLang="zh-CN">
                <a:sym typeface="+mn-ea"/>
              </a:rPr>
              <a:t>Size test: 50g </a:t>
            </a:r>
            <a:r>
              <a:rPr lang="en-US" altLang="zh-CN"/>
              <a:t>Residue on sieve 80mesh</a:t>
            </a:r>
            <a:r>
              <a:rPr lang="zh-CN" altLang="en-US"/>
              <a:t>，</a:t>
            </a:r>
            <a:r>
              <a:rPr lang="en-US" altLang="zh-CN"/>
              <a:t> 32.2%</a:t>
            </a:r>
            <a:endParaRPr lang="en-US" altLang="zh-CN"/>
          </a:p>
        </p:txBody>
      </p:sp>
      <p:pic>
        <p:nvPicPr>
          <p:cNvPr id="4" name="内容占位符 3" descr="DSC00597_副本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799465" y="1569720"/>
            <a:ext cx="10175240" cy="572262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4578" name="矩形 194561"/>
          <p:cNvSpPr/>
          <p:nvPr/>
        </p:nvSpPr>
        <p:spPr>
          <a:xfrm>
            <a:off x="2505075" y="389255"/>
            <a:ext cx="2980055" cy="436245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marL="342900" indent="-342900" eaLnBrk="0" hangingPunct="0">
              <a:spcBef>
                <a:spcPct val="20000"/>
              </a:spcBef>
            </a:pPr>
            <a:r>
              <a:rPr lang="en-US" sz="2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F</a:t>
            </a:r>
            <a:r>
              <a:rPr sz="2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actory</a:t>
            </a:r>
            <a:endParaRPr sz="2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4579" name="矩形 194562"/>
          <p:cNvSpPr/>
          <p:nvPr/>
        </p:nvSpPr>
        <p:spPr>
          <a:xfrm>
            <a:off x="7199313" y="6430963"/>
            <a:ext cx="2095500" cy="296862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marL="342900" indent="-342900" eaLnBrk="0" hangingPunct="0">
              <a:spcBef>
                <a:spcPct val="20000"/>
              </a:spcBef>
            </a:pPr>
            <a:r>
              <a:rPr lang="zh-CN" altLang="en-US" dirty="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rPr>
              <a:t>     laboratory</a:t>
            </a:r>
            <a:endParaRPr lang="zh-CN" altLang="en-US" dirty="0">
              <a:solidFill>
                <a:schemeClr val="tx1"/>
              </a:solidFill>
              <a:latin typeface="Arial" panose="020B0604020202020204" pitchFamily="34" charset="0"/>
              <a:ea typeface="华文细黑" panose="02010600040101010101" pitchFamily="2" charset="-122"/>
            </a:endParaRPr>
          </a:p>
        </p:txBody>
      </p:sp>
      <p:sp>
        <p:nvSpPr>
          <p:cNvPr id="24580" name="矩形 194563"/>
          <p:cNvSpPr/>
          <p:nvPr/>
        </p:nvSpPr>
        <p:spPr>
          <a:xfrm>
            <a:off x="7437438" y="3389313"/>
            <a:ext cx="1857375" cy="417512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marL="342900" indent="-342900" eaLnBrk="0" hangingPunct="0">
              <a:spcBef>
                <a:spcPct val="20000"/>
              </a:spcBef>
            </a:pPr>
            <a:r>
              <a:rPr lang="zh-CN" altLang="en-US" dirty="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rPr>
              <a:t>react</a:t>
            </a:r>
            <a:r>
              <a:rPr lang="en-US" altLang="zh-CN" dirty="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rPr>
              <a:t>or</a:t>
            </a:r>
            <a:endParaRPr lang="en-US" altLang="zh-CN" dirty="0">
              <a:solidFill>
                <a:schemeClr val="tx1"/>
              </a:solidFill>
              <a:latin typeface="Arial" panose="020B0604020202020204" pitchFamily="34" charset="0"/>
              <a:ea typeface="华文细黑" panose="02010600040101010101" pitchFamily="2" charset="-122"/>
            </a:endParaRPr>
          </a:p>
        </p:txBody>
      </p:sp>
      <p:sp>
        <p:nvSpPr>
          <p:cNvPr id="24581" name="矩形 194564"/>
          <p:cNvSpPr/>
          <p:nvPr/>
        </p:nvSpPr>
        <p:spPr>
          <a:xfrm>
            <a:off x="2751138" y="6430963"/>
            <a:ext cx="2362200" cy="296862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marL="342900" indent="-342900" eaLnBrk="0" hangingPunct="0">
              <a:spcBef>
                <a:spcPct val="20000"/>
              </a:spcBef>
            </a:pPr>
            <a:r>
              <a:rPr lang="zh-CN" altLang="en-US" dirty="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rPr>
              <a:t>centrifuge</a:t>
            </a:r>
            <a:endParaRPr lang="zh-CN" altLang="en-US" dirty="0">
              <a:solidFill>
                <a:schemeClr val="tx1"/>
              </a:solidFill>
              <a:latin typeface="Arial" panose="020B0604020202020204" pitchFamily="34" charset="0"/>
              <a:ea typeface="华文细黑" panose="02010600040101010101" pitchFamily="2" charset="-122"/>
            </a:endParaRPr>
          </a:p>
          <a:p>
            <a:pPr marL="342900" indent="-342900" eaLnBrk="0" hangingPunct="0">
              <a:spcBef>
                <a:spcPct val="20000"/>
              </a:spcBef>
            </a:pPr>
            <a:endParaRPr lang="zh-CN" altLang="en-US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pic>
        <p:nvPicPr>
          <p:cNvPr id="24582" name="图片 194565" descr="C:\Users\rony\Desktop\馥源甲酸钙网站\甲酸钙工厂照片\9.jpg9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6511767" y="922338"/>
            <a:ext cx="3253105" cy="24399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4583" name="图片 194566" descr="C:\Users\rony\Desktop\馥源甲酸钙网站\甲酸钙工厂照片\15.jpg1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281556" y="3889375"/>
            <a:ext cx="3263265" cy="24479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4584" name="图片 194567" descr="C:\Users\rony\Desktop\馥源甲酸钙网站\甲酸钙工厂照片\26.jpg2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533992" y="3879850"/>
            <a:ext cx="3208655" cy="24066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图片 1" descr="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77110" y="998220"/>
            <a:ext cx="3267710" cy="2451100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63.xml><?xml version="1.0" encoding="utf-8"?>
<p:tagLst xmlns:p="http://schemas.openxmlformats.org/presentationml/2006/main">
  <p:tag name="KSO_WM_UNIT_MEDIACOVER_STYLEID" val="1"/>
  <p:tag name="KSO_WM_UNIT_MEDIACOVER_TEXTSTATE" val="0"/>
  <p:tag name="KSO_WM_UNIT_MEDIACOVER_BTN_STATE" val="1"/>
  <p:tag name="KSO_WM_UNIT_MEDIACOVER_BTN_POS" val="c"/>
  <p:tag name="KSO_WM_UNIT_MEDIACOVER_BTN_STYLE" val="ee0bc779c1f3d7f3e90c96344320e69a"/>
  <p:tag name="KSO_WM_UNIT_MEDIACOVER_RGB" val="000000"/>
  <p:tag name="KSO_WM_UNIT_MEDIACOVER_TRANSPARENCY" val="0.5"/>
  <p:tag name="KSO_WM_UNIT_MEDIACOVER_BTNRECT" val="7568*4103*702*702"/>
</p:tagLst>
</file>

<file path=ppt/tags/tag64.xml><?xml version="1.0" encoding="utf-8"?>
<p:tagLst xmlns:p="http://schemas.openxmlformats.org/presentationml/2006/main">
  <p:tag name="COMMONDATA" val="eyJoZGlkIjoiMTM1YjFmMmZiZTk2Y2MzNDExOGQ4ZjYyNTc5MWM2MDMifQ==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1096</Words>
  <Application>WPS 演示</Application>
  <PresentationFormat>宽屏</PresentationFormat>
  <Paragraphs>51</Paragraphs>
  <Slides>11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11</vt:i4>
      </vt:variant>
    </vt:vector>
  </HeadingPairs>
  <TitlesOfParts>
    <vt:vector size="22" baseType="lpstr">
      <vt:lpstr>Arial</vt:lpstr>
      <vt:lpstr>宋体</vt:lpstr>
      <vt:lpstr>Wingdings</vt:lpstr>
      <vt:lpstr>微软雅黑</vt:lpstr>
      <vt:lpstr>Wingdings</vt:lpstr>
      <vt:lpstr>楷体</vt:lpstr>
      <vt:lpstr>黑体</vt:lpstr>
      <vt:lpstr>华文细黑</vt:lpstr>
      <vt:lpstr>Arial Unicode MS</vt:lpstr>
      <vt:lpstr>Calibri</vt:lpstr>
      <vt:lpstr>Office 主题​​</vt:lpstr>
      <vt:lpstr>PowerPoint 演示文稿</vt:lpstr>
      <vt:lpstr>PowerPoint 演示文稿</vt:lpstr>
      <vt:lpstr>PowerPoint 演示文稿</vt:lpstr>
      <vt:lpstr>PowerPoint 演示文稿</vt:lpstr>
      <vt:lpstr>SGS test report</vt:lpstr>
      <vt:lpstr>Good fluidity</vt:lpstr>
      <vt:lpstr>Size test:50g Residue on sieve 60mesh， 21.68%</vt:lpstr>
      <vt:lpstr>Size test: 50g Residue on sieve 80mesh， 32.2%</vt:lpstr>
      <vt:lpstr>PowerPoint 演示文稿</vt:lpstr>
      <vt:lpstr>Calcium formate as a new feed additive. </vt:lpstr>
      <vt:lpstr>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街头man</cp:lastModifiedBy>
  <cp:revision>173</cp:revision>
  <dcterms:created xsi:type="dcterms:W3CDTF">2019-06-19T02:08:00Z</dcterms:created>
  <dcterms:modified xsi:type="dcterms:W3CDTF">2023-08-22T03:04:12Z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2052-12.1.0.15120</vt:lpwstr>
  </property>
  <property fmtid="{D5CDD505-2E9C-101B-9397-08002B2CF9AE}" pid="3" name="ICV">
    <vt:lpwstr>204EB525E92E4C8F9353E5A0433176B5</vt:lpwstr>
  </property>
</Properties>
</file>